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758" r:id="rId2"/>
    <p:sldId id="759" r:id="rId3"/>
    <p:sldId id="753" r:id="rId4"/>
    <p:sldId id="762" r:id="rId5"/>
    <p:sldId id="763" r:id="rId6"/>
    <p:sldId id="755" r:id="rId7"/>
    <p:sldId id="765" r:id="rId8"/>
    <p:sldId id="764" r:id="rId9"/>
    <p:sldId id="766" r:id="rId10"/>
    <p:sldId id="767" r:id="rId11"/>
    <p:sldId id="768" r:id="rId12"/>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68" autoAdjust="0"/>
    <p:restoredTop sz="73502" autoAdjust="0"/>
  </p:normalViewPr>
  <p:slideViewPr>
    <p:cSldViewPr>
      <p:cViewPr varScale="1">
        <p:scale>
          <a:sx n="174" d="100"/>
          <a:sy n="174" d="100"/>
        </p:scale>
        <p:origin x="192" y="26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5/3/19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5540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295143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140980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327264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9 : 33-50</a:t>
            </a: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142404" y="409228"/>
            <a:ext cx="6732240" cy="422167"/>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000" b="1" baseline="30000" dirty="0">
                <a:latin typeface="Comic Sans MS" panose="030F0902030302020204" pitchFamily="66" charset="0"/>
                <a:ea typeface="Calibri" panose="020F0502020204030204" pitchFamily="34" charset="0"/>
              </a:rPr>
              <a:t>Mark 9:</a:t>
            </a:r>
            <a:r>
              <a:rPr lang="en-AU" sz="2000" b="1" baseline="30000" dirty="0">
                <a:latin typeface="Comic Sans MS" panose="030F0902030302020204" pitchFamily="66" charset="0"/>
                <a:ea typeface="Arial" panose="020B0604020202020204" pitchFamily="34" charset="0"/>
                <a:cs typeface="Times New Roman" panose="02020603050405020304" pitchFamily="18" charset="0"/>
              </a:rPr>
              <a:t>40 </a:t>
            </a:r>
            <a:r>
              <a:rPr lang="en-AU"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For the one who is not against us is for us.</a:t>
            </a:r>
            <a:r>
              <a:rPr lang="en-AU" sz="2000" dirty="0"/>
              <a:t> </a:t>
            </a:r>
            <a:endParaRPr lang="en-GB" sz="2000" dirty="0">
              <a:solidFill>
                <a:srgbClr val="FF0000"/>
              </a:solidFill>
              <a:effectLst/>
              <a:latin typeface="Comic Sans MS" panose="030F0902030302020204" pitchFamily="66" charset="0"/>
              <a:ea typeface="Times New Roman" charset="0"/>
              <a:cs typeface="Times New Roman" charset="0"/>
            </a:endParaRPr>
          </a:p>
        </p:txBody>
      </p:sp>
      <p:sp>
        <p:nvSpPr>
          <p:cNvPr id="2" name="Rectangle 1">
            <a:extLst>
              <a:ext uri="{FF2B5EF4-FFF2-40B4-BE49-F238E27FC236}">
                <a16:creationId xmlns:a16="http://schemas.microsoft.com/office/drawing/2014/main" id="{E21563FB-C2F1-824C-A50D-55337C0A0905}"/>
              </a:ext>
            </a:extLst>
          </p:cNvPr>
          <p:cNvSpPr/>
          <p:nvPr/>
        </p:nvSpPr>
        <p:spPr>
          <a:xfrm>
            <a:off x="1196156" y="1273324"/>
            <a:ext cx="6624736" cy="400110"/>
          </a:xfrm>
          <a:prstGeom prst="rect">
            <a:avLst/>
          </a:prstGeom>
          <a:solidFill>
            <a:schemeClr val="bg1"/>
          </a:solidFill>
        </p:spPr>
        <p:txBody>
          <a:bodyPr wrap="square">
            <a:spAutoFit/>
          </a:bodyPr>
          <a:lstStyle/>
          <a:p>
            <a:r>
              <a:rPr lang="en-US" sz="2000" b="1" baseline="30000" dirty="0">
                <a:latin typeface="Comic Sans MS" panose="030F0902030302020204" pitchFamily="66" charset="0"/>
                <a:ea typeface="Arial" panose="020B0604020202020204" pitchFamily="34" charset="0"/>
                <a:cs typeface="Times New Roman" panose="02020603050405020304" pitchFamily="18" charset="0"/>
              </a:rPr>
              <a:t>Matthew 12:30 </a:t>
            </a:r>
            <a:r>
              <a:rPr lang="en-AU"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“Whoever is not with me, is against me.”</a:t>
            </a:r>
            <a:r>
              <a:rPr lang="en-AU" sz="2000" dirty="0"/>
              <a:t> </a:t>
            </a:r>
            <a:endParaRPr lang="en-US" sz="2000" dirty="0"/>
          </a:p>
        </p:txBody>
      </p:sp>
    </p:spTree>
    <p:extLst>
      <p:ext uri="{BB962C8B-B14F-4D97-AF65-F5344CB8AC3E}">
        <p14:creationId xmlns:p14="http://schemas.microsoft.com/office/powerpoint/2010/main" val="410741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2713349"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Who is “us”?</a:t>
            </a:r>
            <a:endParaRPr lang="en-AU" sz="2000" b="1" dirty="0">
              <a:solidFill>
                <a:srgbClr val="FFFF00"/>
              </a:solidFill>
              <a:latin typeface="Times New Roman" charset="0"/>
              <a:ea typeface="Times New Roman" charset="0"/>
              <a:cs typeface="Times New Roman" charset="0"/>
            </a:endParaRPr>
          </a:p>
        </p:txBody>
      </p:sp>
      <p:sp>
        <p:nvSpPr>
          <p:cNvPr id="11" name="TextBox 10"/>
          <p:cNvSpPr txBox="1"/>
          <p:nvPr/>
        </p:nvSpPr>
        <p:spPr>
          <a:xfrm>
            <a:off x="27913" y="451718"/>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The Kingdom of God starts out small, and it grows.  </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We might not see it growing, but God is making it grow.</a:t>
            </a:r>
          </a:p>
        </p:txBody>
      </p:sp>
      <p:sp>
        <p:nvSpPr>
          <p:cNvPr id="2" name="Rectangle 1">
            <a:extLst>
              <a:ext uri="{FF2B5EF4-FFF2-40B4-BE49-F238E27FC236}">
                <a16:creationId xmlns:a16="http://schemas.microsoft.com/office/drawing/2014/main" id="{17D83A90-FD58-0947-8C6A-5FE2B4347871}"/>
              </a:ext>
            </a:extLst>
          </p:cNvPr>
          <p:cNvSpPr/>
          <p:nvPr/>
        </p:nvSpPr>
        <p:spPr>
          <a:xfrm>
            <a:off x="2267744" y="101048"/>
            <a:ext cx="6673790" cy="400110"/>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Christian church. Christ the head; disciples the members</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27913" y="1127701"/>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Tempted to see “the church” as our own patch, and be suspicious of others</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church is much bigger than the disciples imagined</a:t>
            </a:r>
          </a:p>
        </p:txBody>
      </p:sp>
      <p:sp>
        <p:nvSpPr>
          <p:cNvPr id="14" name="TextBox 13">
            <a:extLst>
              <a:ext uri="{FF2B5EF4-FFF2-40B4-BE49-F238E27FC236}">
                <a16:creationId xmlns:a16="http://schemas.microsoft.com/office/drawing/2014/main" id="{A80AE743-4848-184E-BD29-8A145969CF28}"/>
              </a:ext>
            </a:extLst>
          </p:cNvPr>
          <p:cNvSpPr txBox="1"/>
          <p:nvPr/>
        </p:nvSpPr>
        <p:spPr>
          <a:xfrm>
            <a:off x="2093321" y="1809495"/>
            <a:ext cx="7015658" cy="869469"/>
          </a:xfrm>
          <a:prstGeom prst="rect">
            <a:avLst/>
          </a:prstGeom>
          <a:noFill/>
          <a:ln w="15875">
            <a:solidFill>
              <a:srgbClr val="FFFF00"/>
            </a:solidFill>
          </a:ln>
        </p:spPr>
        <p:txBody>
          <a:bodyPr wrap="square" rtlCol="0">
            <a:spAutoFit/>
          </a:bodyPr>
          <a:lstStyle/>
          <a:p>
            <a:pPr algn="ctr">
              <a:spcAft>
                <a:spcPts val="300"/>
              </a:spcAft>
            </a:pPr>
            <a:r>
              <a:rPr lang="en-AU" sz="2400" dirty="0">
                <a:solidFill>
                  <a:srgbClr val="FFFF00"/>
                </a:solidFill>
                <a:latin typeface="Times New Roman" charset="0"/>
                <a:ea typeface="Times New Roman" charset="0"/>
                <a:cs typeface="Times New Roman" charset="0"/>
              </a:rPr>
              <a:t>When a person expresses faith in the Lord Jesus Christ</a:t>
            </a:r>
          </a:p>
          <a:p>
            <a:pPr algn="ctr">
              <a:spcAft>
                <a:spcPts val="300"/>
              </a:spcAft>
            </a:pPr>
            <a:r>
              <a:rPr lang="en-AU" sz="2400" dirty="0">
                <a:solidFill>
                  <a:srgbClr val="FFFF00"/>
                </a:solidFill>
                <a:latin typeface="Times New Roman" charset="0"/>
                <a:ea typeface="Times New Roman" charset="0"/>
                <a:cs typeface="Times New Roman" charset="0"/>
              </a:rPr>
              <a:t>(in word and action), there is the church</a:t>
            </a:r>
          </a:p>
        </p:txBody>
      </p:sp>
      <p:sp>
        <p:nvSpPr>
          <p:cNvPr id="3" name="TextBox 2">
            <a:extLst>
              <a:ext uri="{FF2B5EF4-FFF2-40B4-BE49-F238E27FC236}">
                <a16:creationId xmlns:a16="http://schemas.microsoft.com/office/drawing/2014/main" id="{0828D09F-EEE0-F54A-941F-5415AEBD2DA9}"/>
              </a:ext>
            </a:extLst>
          </p:cNvPr>
          <p:cNvSpPr txBox="1"/>
          <p:nvPr/>
        </p:nvSpPr>
        <p:spPr>
          <a:xfrm>
            <a:off x="0" y="2342648"/>
            <a:ext cx="1907704" cy="400110"/>
          </a:xfrm>
          <a:prstGeom prst="rect">
            <a:avLst/>
          </a:prstGeom>
          <a:noFill/>
        </p:spPr>
        <p:txBody>
          <a:bodyPr wrap="square" rtlCol="0">
            <a:spAutoFit/>
          </a:bodyPr>
          <a:lstStyle/>
          <a:p>
            <a:r>
              <a:rPr lang="en-US" sz="2000" u="sng" dirty="0">
                <a:solidFill>
                  <a:schemeClr val="bg1"/>
                </a:solidFill>
              </a:rPr>
              <a:t>Boundaries</a:t>
            </a:r>
            <a:r>
              <a:rPr lang="en-US" sz="2000" dirty="0">
                <a:solidFill>
                  <a:schemeClr val="bg1"/>
                </a:solidFill>
              </a:rPr>
              <a:t>:</a:t>
            </a:r>
          </a:p>
        </p:txBody>
      </p:sp>
      <p:sp>
        <p:nvSpPr>
          <p:cNvPr id="15" name="TextBox 14">
            <a:extLst>
              <a:ext uri="{FF2B5EF4-FFF2-40B4-BE49-F238E27FC236}">
                <a16:creationId xmlns:a16="http://schemas.microsoft.com/office/drawing/2014/main" id="{3399BA9B-A16B-8F4C-89A4-EB33EA033D49}"/>
              </a:ext>
            </a:extLst>
          </p:cNvPr>
          <p:cNvSpPr txBox="1"/>
          <p:nvPr/>
        </p:nvSpPr>
        <p:spPr>
          <a:xfrm>
            <a:off x="130459" y="2678964"/>
            <a:ext cx="9013541" cy="400110"/>
          </a:xfrm>
          <a:prstGeom prst="rect">
            <a:avLst/>
          </a:prstGeom>
          <a:noFill/>
        </p:spPr>
        <p:txBody>
          <a:bodyPr wrap="square" rtlCol="0">
            <a:spAutoFit/>
          </a:bodyPr>
          <a:lstStyle/>
          <a:p>
            <a:r>
              <a:rPr lang="en-US" sz="2000" dirty="0">
                <a:solidFill>
                  <a:schemeClr val="bg1"/>
                </a:solidFill>
                <a:latin typeface="Times New Roman" panose="02020603050405020304" pitchFamily="18" charset="0"/>
                <a:cs typeface="Times New Roman" panose="02020603050405020304" pitchFamily="18" charset="0"/>
              </a:rPr>
              <a:t>1.  “In the Name of Jesus” not just about words.  About following in His will.</a:t>
            </a:r>
          </a:p>
        </p:txBody>
      </p:sp>
      <p:sp>
        <p:nvSpPr>
          <p:cNvPr id="10" name="TextBox 9">
            <a:extLst>
              <a:ext uri="{FF2B5EF4-FFF2-40B4-BE49-F238E27FC236}">
                <a16:creationId xmlns:a16="http://schemas.microsoft.com/office/drawing/2014/main" id="{BB6192BC-F805-8A44-86CD-2E452F6234EB}"/>
              </a:ext>
            </a:extLst>
          </p:cNvPr>
          <p:cNvSpPr txBox="1"/>
          <p:nvPr/>
        </p:nvSpPr>
        <p:spPr>
          <a:xfrm>
            <a:off x="123314" y="3027512"/>
            <a:ext cx="9013541" cy="707886"/>
          </a:xfrm>
          <a:prstGeom prst="rect">
            <a:avLst/>
          </a:prstGeom>
          <a:noFill/>
        </p:spPr>
        <p:txBody>
          <a:bodyPr wrap="square" rtlCol="0">
            <a:spAutoFit/>
          </a:bodyPr>
          <a:lstStyle/>
          <a:p>
            <a:pPr marL="312738" indent="-312738"/>
            <a:r>
              <a:rPr lang="en-US" sz="2000" dirty="0">
                <a:solidFill>
                  <a:schemeClr val="bg1"/>
                </a:solidFill>
                <a:latin typeface="Times New Roman" panose="02020603050405020304" pitchFamily="18" charset="0"/>
                <a:cs typeface="Times New Roman" panose="02020603050405020304" pitchFamily="18" charset="0"/>
              </a:rPr>
              <a:t>2.  It’s not those who ‘tolerate’ Christians who are ‘in’.  </a:t>
            </a:r>
            <a:br>
              <a:rPr lang="en-US" sz="2000" dirty="0">
                <a:solidFill>
                  <a:schemeClr val="bg1"/>
                </a:solidFill>
                <a:latin typeface="Times New Roman" panose="02020603050405020304" pitchFamily="18" charset="0"/>
                <a:cs typeface="Times New Roman" panose="02020603050405020304" pitchFamily="18" charset="0"/>
              </a:rPr>
            </a:br>
            <a:r>
              <a:rPr lang="en-US" sz="2000" dirty="0">
                <a:solidFill>
                  <a:schemeClr val="bg1"/>
                </a:solidFill>
                <a:latin typeface="Times New Roman" panose="02020603050405020304" pitchFamily="18" charset="0"/>
                <a:cs typeface="Times New Roman" panose="02020603050405020304" pitchFamily="18" charset="0"/>
              </a:rPr>
              <a:t>Those who are not disciples themselves, are against Jesus.</a:t>
            </a:r>
          </a:p>
        </p:txBody>
      </p:sp>
      <p:sp>
        <p:nvSpPr>
          <p:cNvPr id="13" name="TextBox 12">
            <a:extLst>
              <a:ext uri="{FF2B5EF4-FFF2-40B4-BE49-F238E27FC236}">
                <a16:creationId xmlns:a16="http://schemas.microsoft.com/office/drawing/2014/main" id="{E77EB310-D591-7044-9A72-41EBB9203D33}"/>
              </a:ext>
            </a:extLst>
          </p:cNvPr>
          <p:cNvSpPr txBox="1"/>
          <p:nvPr/>
        </p:nvSpPr>
        <p:spPr>
          <a:xfrm>
            <a:off x="123315" y="3658539"/>
            <a:ext cx="9013541" cy="1015663"/>
          </a:xfrm>
          <a:prstGeom prst="rect">
            <a:avLst/>
          </a:prstGeom>
          <a:noFill/>
        </p:spPr>
        <p:txBody>
          <a:bodyPr wrap="square" rtlCol="0">
            <a:spAutoFit/>
          </a:bodyPr>
          <a:lstStyle/>
          <a:p>
            <a:pPr marL="312738" indent="-312738"/>
            <a:r>
              <a:rPr lang="en-US" sz="2000" dirty="0">
                <a:solidFill>
                  <a:schemeClr val="bg1"/>
                </a:solidFill>
                <a:latin typeface="Times New Roman" panose="02020603050405020304" pitchFamily="18" charset="0"/>
                <a:cs typeface="Times New Roman" panose="02020603050405020304" pitchFamily="18" charset="0"/>
              </a:rPr>
              <a:t>3.  “because you belong to Christ” To acknowledge that Jesus is the Christ (the chosen one of God), is a personal step of faith.  </a:t>
            </a:r>
            <a:br>
              <a:rPr lang="en-US" sz="2000" dirty="0">
                <a:solidFill>
                  <a:schemeClr val="bg1"/>
                </a:solidFill>
                <a:latin typeface="Times New Roman" panose="02020603050405020304" pitchFamily="18" charset="0"/>
                <a:cs typeface="Times New Roman" panose="02020603050405020304" pitchFamily="18" charset="0"/>
              </a:rPr>
            </a:br>
            <a:r>
              <a:rPr lang="en-US" sz="2000" dirty="0">
                <a:solidFill>
                  <a:schemeClr val="bg1"/>
                </a:solidFill>
                <a:latin typeface="Times New Roman" panose="02020603050405020304" pitchFamily="18" charset="0"/>
                <a:cs typeface="Times New Roman" panose="02020603050405020304" pitchFamily="18" charset="0"/>
              </a:rPr>
              <a:t>Also about:  Be the one who gives a cup of water to those who belong to Christ</a:t>
            </a:r>
          </a:p>
        </p:txBody>
      </p:sp>
      <p:sp>
        <p:nvSpPr>
          <p:cNvPr id="16" name="TextBox 15">
            <a:extLst>
              <a:ext uri="{FF2B5EF4-FFF2-40B4-BE49-F238E27FC236}">
                <a16:creationId xmlns:a16="http://schemas.microsoft.com/office/drawing/2014/main" id="{27CDFF15-792E-594C-AB0D-3F59CDAD6D65}"/>
              </a:ext>
            </a:extLst>
          </p:cNvPr>
          <p:cNvSpPr txBox="1"/>
          <p:nvPr/>
        </p:nvSpPr>
        <p:spPr>
          <a:xfrm>
            <a:off x="130459" y="4602861"/>
            <a:ext cx="9013541" cy="400110"/>
          </a:xfrm>
          <a:prstGeom prst="rect">
            <a:avLst/>
          </a:prstGeom>
          <a:noFill/>
        </p:spPr>
        <p:txBody>
          <a:bodyPr wrap="square" rtlCol="0">
            <a:spAutoFit/>
          </a:bodyPr>
          <a:lstStyle/>
          <a:p>
            <a:r>
              <a:rPr lang="en-US" sz="2000" dirty="0">
                <a:solidFill>
                  <a:schemeClr val="bg1"/>
                </a:solidFill>
                <a:latin typeface="Times New Roman" panose="02020603050405020304" pitchFamily="18" charset="0"/>
                <a:cs typeface="Times New Roman" panose="02020603050405020304" pitchFamily="18" charset="0"/>
              </a:rPr>
              <a:t>4.  The seriousness of sin:  Redefining sin / teaching to embrace sin, is a deal-breaker</a:t>
            </a:r>
            <a:endParaRPr lang="en-US" sz="2000"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23849371-5D64-6F44-B02C-75B4F9F74A26}"/>
              </a:ext>
            </a:extLst>
          </p:cNvPr>
          <p:cNvSpPr txBox="1"/>
          <p:nvPr/>
        </p:nvSpPr>
        <p:spPr>
          <a:xfrm>
            <a:off x="450764" y="4956804"/>
            <a:ext cx="8626393" cy="707886"/>
          </a:xfrm>
          <a:prstGeom prst="rect">
            <a:avLst/>
          </a:prstGeom>
          <a:noFill/>
        </p:spPr>
        <p:txBody>
          <a:bodyPr wrap="square" rtlCol="0">
            <a:spAutoFit/>
          </a:bodyPr>
          <a:lstStyle/>
          <a:p>
            <a:pPr marL="312738" indent="-312738" algn="ctr"/>
            <a:r>
              <a:rPr lang="en-US" sz="2000" dirty="0">
                <a:solidFill>
                  <a:srgbClr val="FFFF00"/>
                </a:solidFill>
                <a:latin typeface="Times New Roman" panose="02020603050405020304" pitchFamily="18" charset="0"/>
                <a:cs typeface="Times New Roman" panose="02020603050405020304" pitchFamily="18" charset="0"/>
              </a:rPr>
              <a:t>What we believe;  what we teach;  how we act</a:t>
            </a:r>
          </a:p>
          <a:p>
            <a:pPr marL="312738" indent="-312738" algn="ctr"/>
            <a:r>
              <a:rPr lang="en-US" sz="2000" dirty="0">
                <a:solidFill>
                  <a:srgbClr val="FFFF00"/>
                </a:solidFill>
                <a:latin typeface="Times New Roman" panose="02020603050405020304" pitchFamily="18" charset="0"/>
                <a:cs typeface="Times New Roman" panose="02020603050405020304" pitchFamily="18" charset="0"/>
              </a:rPr>
              <a:t> – goes to our identity as disciples / or not disciples</a:t>
            </a:r>
          </a:p>
        </p:txBody>
      </p:sp>
    </p:spTree>
    <p:extLst>
      <p:ext uri="{BB962C8B-B14F-4D97-AF65-F5344CB8AC3E}">
        <p14:creationId xmlns:p14="http://schemas.microsoft.com/office/powerpoint/2010/main" val="261768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r>
              <a:rPr lang="en-AU" sz="3200" b="1" baseline="30000" dirty="0">
                <a:solidFill>
                  <a:schemeClr val="bg1"/>
                </a:solidFill>
                <a:latin typeface="Times New Roman" panose="02020603050405020304" pitchFamily="18" charset="0"/>
                <a:ea typeface="Calibri" panose="020F0502020204030204" pitchFamily="34" charset="0"/>
              </a:rPr>
              <a:t>33 </a:t>
            </a:r>
            <a:r>
              <a:rPr lang="en-AU" sz="3200" dirty="0">
                <a:solidFill>
                  <a:schemeClr val="bg1"/>
                </a:solidFill>
                <a:latin typeface="Times New Roman" panose="02020603050405020304" pitchFamily="18" charset="0"/>
                <a:ea typeface="Calibri" panose="020F0502020204030204" pitchFamily="34" charset="0"/>
              </a:rPr>
              <a:t>And they came to Capernaum.  And when he was in the house he asked them, “What were you discussing on the way?”  </a:t>
            </a:r>
            <a:r>
              <a:rPr lang="en-AU" sz="3200" b="1" baseline="30000" dirty="0">
                <a:solidFill>
                  <a:schemeClr val="bg1"/>
                </a:solidFill>
                <a:latin typeface="Times New Roman" panose="02020603050405020304" pitchFamily="18" charset="0"/>
                <a:ea typeface="Calibri" panose="020F0502020204030204" pitchFamily="34" charset="0"/>
              </a:rPr>
              <a:t>34 </a:t>
            </a:r>
            <a:r>
              <a:rPr lang="en-AU" sz="3200" dirty="0">
                <a:solidFill>
                  <a:schemeClr val="bg1"/>
                </a:solidFill>
                <a:latin typeface="Times New Roman" panose="02020603050405020304" pitchFamily="18" charset="0"/>
                <a:ea typeface="Calibri" panose="020F0502020204030204" pitchFamily="34" charset="0"/>
              </a:rPr>
              <a:t>But they kept silent, for on the way they had argued with one another about who was the greatest.  </a:t>
            </a:r>
            <a:r>
              <a:rPr lang="en-AU" sz="3200" b="1" baseline="30000" dirty="0">
                <a:solidFill>
                  <a:schemeClr val="bg1"/>
                </a:solidFill>
                <a:latin typeface="Times New Roman" panose="02020603050405020304" pitchFamily="18" charset="0"/>
                <a:ea typeface="Calibri" panose="020F0502020204030204" pitchFamily="34" charset="0"/>
              </a:rPr>
              <a:t>35 </a:t>
            </a:r>
            <a:r>
              <a:rPr lang="en-AU" sz="3200" dirty="0">
                <a:solidFill>
                  <a:schemeClr val="bg1"/>
                </a:solidFill>
                <a:latin typeface="Times New Roman" panose="02020603050405020304" pitchFamily="18" charset="0"/>
                <a:ea typeface="Calibri" panose="020F0502020204030204" pitchFamily="34" charset="0"/>
              </a:rPr>
              <a:t>And he sat down and called the twelve.  And he said to them, “If anyone would be first, he must be last of all and servant of all.”  </a:t>
            </a:r>
            <a:r>
              <a:rPr lang="en-AU" sz="3200" b="1" baseline="30000" dirty="0">
                <a:solidFill>
                  <a:schemeClr val="bg1"/>
                </a:solidFill>
                <a:latin typeface="Times New Roman" panose="02020603050405020304" pitchFamily="18" charset="0"/>
                <a:ea typeface="Calibri" panose="020F0502020204030204" pitchFamily="34" charset="0"/>
              </a:rPr>
              <a:t>36 </a:t>
            </a:r>
            <a:r>
              <a:rPr lang="en-AU" sz="3200" dirty="0">
                <a:solidFill>
                  <a:schemeClr val="bg1"/>
                </a:solidFill>
                <a:latin typeface="Times New Roman" panose="02020603050405020304" pitchFamily="18" charset="0"/>
                <a:ea typeface="Calibri" panose="020F0502020204030204" pitchFamily="34" charset="0"/>
              </a:rPr>
              <a:t>And he took a child and put him in the midst of them, and taking him in his arms, he said to them, </a:t>
            </a:r>
            <a:r>
              <a:rPr lang="en-AU" sz="3200" b="1" baseline="30000" dirty="0">
                <a:solidFill>
                  <a:schemeClr val="bg1"/>
                </a:solidFill>
                <a:latin typeface="Times New Roman" panose="02020603050405020304" pitchFamily="18" charset="0"/>
                <a:ea typeface="Calibri" panose="020F0502020204030204" pitchFamily="34" charset="0"/>
              </a:rPr>
              <a:t>37 </a:t>
            </a:r>
            <a:r>
              <a:rPr lang="en-AU" sz="3200" dirty="0">
                <a:solidFill>
                  <a:schemeClr val="bg1"/>
                </a:solidFill>
                <a:latin typeface="Times New Roman" panose="02020603050405020304" pitchFamily="18" charset="0"/>
                <a:ea typeface="Calibri" panose="020F0502020204030204" pitchFamily="34" charset="0"/>
              </a:rPr>
              <a:t>“Whoever receives one such child in my name receives me, and whoever receives me, receives not me but him who sent me.”</a:t>
            </a:r>
            <a:r>
              <a:rPr lang="en-AU" sz="3200" dirty="0">
                <a:solidFill>
                  <a:schemeClr val="bg1"/>
                </a:solidFill>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888377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4371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Calibri" panose="020F0502020204030204" pitchFamily="34" charset="0"/>
              </a:rPr>
              <a:t>38 </a:t>
            </a:r>
            <a:r>
              <a:rPr lang="en-AU" sz="3200" dirty="0">
                <a:solidFill>
                  <a:schemeClr val="bg1"/>
                </a:solidFill>
                <a:latin typeface="Times New Roman" panose="02020603050405020304" pitchFamily="18" charset="0"/>
                <a:ea typeface="Calibri" panose="020F0502020204030204" pitchFamily="34" charset="0"/>
              </a:rPr>
              <a:t>John said to him, “Teacher, we saw someone casting out demons in your name, and we tried to stop him, because he was not following us.”  </a:t>
            </a:r>
            <a:r>
              <a:rPr lang="en-AU" sz="3200" b="1" baseline="30000" dirty="0">
                <a:solidFill>
                  <a:schemeClr val="bg1"/>
                </a:solidFill>
                <a:latin typeface="Times New Roman" panose="02020603050405020304" pitchFamily="18" charset="0"/>
                <a:ea typeface="Calibri" panose="020F0502020204030204" pitchFamily="34" charset="0"/>
              </a:rPr>
              <a:t>39 </a:t>
            </a:r>
            <a:r>
              <a:rPr lang="en-AU" sz="3200" dirty="0">
                <a:solidFill>
                  <a:schemeClr val="bg1"/>
                </a:solidFill>
                <a:latin typeface="Times New Roman" panose="02020603050405020304" pitchFamily="18" charset="0"/>
                <a:ea typeface="Calibri" panose="020F0502020204030204" pitchFamily="34" charset="0"/>
              </a:rPr>
              <a:t>But Jesus said, “Do not stop him, for no one who does a mighty work in my name will be able soon afterward to speak evil of me.  </a:t>
            </a:r>
            <a:r>
              <a:rPr lang="en-AU" sz="3200" b="1" baseline="30000" dirty="0">
                <a:solidFill>
                  <a:schemeClr val="bg1"/>
                </a:solidFill>
                <a:latin typeface="Times New Roman" panose="02020603050405020304" pitchFamily="18" charset="0"/>
                <a:ea typeface="Calibri" panose="020F0502020204030204" pitchFamily="34" charset="0"/>
              </a:rPr>
              <a:t>40 </a:t>
            </a:r>
            <a:r>
              <a:rPr lang="en-AU" sz="3200" dirty="0">
                <a:solidFill>
                  <a:schemeClr val="bg1"/>
                </a:solidFill>
                <a:latin typeface="Times New Roman" panose="02020603050405020304" pitchFamily="18" charset="0"/>
                <a:ea typeface="Calibri" panose="020F0502020204030204" pitchFamily="34" charset="0"/>
              </a:rPr>
              <a:t>For the one who is not against us is for us.  </a:t>
            </a:r>
            <a:r>
              <a:rPr lang="en-AU" sz="3200" b="1" baseline="30000" dirty="0">
                <a:solidFill>
                  <a:schemeClr val="bg1"/>
                </a:solidFill>
                <a:latin typeface="Times New Roman" panose="02020603050405020304" pitchFamily="18" charset="0"/>
                <a:ea typeface="Calibri" panose="020F0502020204030204" pitchFamily="34" charset="0"/>
              </a:rPr>
              <a:t>41 </a:t>
            </a:r>
            <a:r>
              <a:rPr lang="en-AU" sz="3200" dirty="0">
                <a:solidFill>
                  <a:schemeClr val="bg1"/>
                </a:solidFill>
                <a:latin typeface="Times New Roman" panose="02020603050405020304" pitchFamily="18" charset="0"/>
                <a:ea typeface="Calibri" panose="020F0502020204030204" pitchFamily="34" charset="0"/>
              </a:rPr>
              <a:t>For truly, I say to you, whoever gives you a cup of water to drink because you belong to Christ will by no means lose his reward.</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56864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r>
              <a:rPr lang="en-AU" sz="3200" b="1" baseline="30000" dirty="0">
                <a:solidFill>
                  <a:schemeClr val="bg1"/>
                </a:solidFill>
                <a:latin typeface="Times New Roman" panose="02020603050405020304" pitchFamily="18" charset="0"/>
                <a:ea typeface="Calibri" panose="020F0502020204030204" pitchFamily="34" charset="0"/>
              </a:rPr>
              <a:t>42 </a:t>
            </a:r>
            <a:r>
              <a:rPr lang="en-AU" sz="3200" dirty="0">
                <a:solidFill>
                  <a:schemeClr val="bg1"/>
                </a:solidFill>
                <a:latin typeface="Times New Roman" panose="02020603050405020304" pitchFamily="18" charset="0"/>
                <a:ea typeface="Calibri" panose="020F0502020204030204" pitchFamily="34" charset="0"/>
              </a:rPr>
              <a:t>“Whoever causes one of these little ones who believe in me to sin, it would be better for him if a great millstone were hung around his neck and he were thrown into the sea.  </a:t>
            </a:r>
            <a:r>
              <a:rPr lang="en-AU" sz="3200" b="1" baseline="30000" dirty="0">
                <a:solidFill>
                  <a:schemeClr val="bg1"/>
                </a:solidFill>
                <a:latin typeface="Times New Roman" panose="02020603050405020304" pitchFamily="18" charset="0"/>
                <a:ea typeface="Calibri" panose="020F0502020204030204" pitchFamily="34" charset="0"/>
              </a:rPr>
              <a:t>43 </a:t>
            </a:r>
            <a:r>
              <a:rPr lang="en-AU" sz="3200" dirty="0">
                <a:solidFill>
                  <a:schemeClr val="bg1"/>
                </a:solidFill>
                <a:latin typeface="Times New Roman" panose="02020603050405020304" pitchFamily="18" charset="0"/>
                <a:ea typeface="Calibri" panose="020F0502020204030204" pitchFamily="34" charset="0"/>
              </a:rPr>
              <a:t>And if your hand causes you to sin, cut it off.  It is better for you to enter life crippled than with two hands to go to hell, to the unquenchable fire.  </a:t>
            </a:r>
            <a:r>
              <a:rPr lang="en-AU" sz="3200" b="1" baseline="30000" dirty="0">
                <a:solidFill>
                  <a:schemeClr val="bg1"/>
                </a:solidFill>
                <a:latin typeface="Times New Roman" panose="02020603050405020304" pitchFamily="18" charset="0"/>
                <a:ea typeface="Calibri" panose="020F0502020204030204" pitchFamily="34" charset="0"/>
              </a:rPr>
              <a:t>45 </a:t>
            </a:r>
            <a:r>
              <a:rPr lang="en-AU" sz="3200" dirty="0">
                <a:solidFill>
                  <a:schemeClr val="bg1"/>
                </a:solidFill>
                <a:latin typeface="Times New Roman" panose="02020603050405020304" pitchFamily="18" charset="0"/>
                <a:ea typeface="Calibri" panose="020F0502020204030204" pitchFamily="34" charset="0"/>
              </a:rPr>
              <a:t>And if your foot causes you to sin, cut it off.  It is better for you to enter life lame than with two feet to be thrown into hell.</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904703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Calibri" panose="020F0502020204030204" pitchFamily="34" charset="0"/>
              </a:rPr>
              <a:t>47 </a:t>
            </a:r>
            <a:r>
              <a:rPr lang="en-AU" sz="3200" dirty="0">
                <a:solidFill>
                  <a:schemeClr val="bg1"/>
                </a:solidFill>
                <a:latin typeface="Times New Roman" panose="02020603050405020304" pitchFamily="18" charset="0"/>
                <a:ea typeface="Calibri" panose="020F0502020204030204" pitchFamily="34" charset="0"/>
              </a:rPr>
              <a:t>And if your eye causes you to sin, tear it out.  It is better for you to enter the kingdom of God with one eye than with two eyes to be thrown into hell, </a:t>
            </a:r>
            <a:r>
              <a:rPr lang="en-AU" sz="3200" b="1" baseline="30000" dirty="0">
                <a:solidFill>
                  <a:schemeClr val="bg1"/>
                </a:solidFill>
                <a:latin typeface="Times New Roman" panose="02020603050405020304" pitchFamily="18" charset="0"/>
                <a:ea typeface="Calibri" panose="020F0502020204030204" pitchFamily="34" charset="0"/>
              </a:rPr>
              <a:t>48 </a:t>
            </a:r>
            <a:r>
              <a:rPr lang="en-AU" sz="3200" dirty="0">
                <a:solidFill>
                  <a:schemeClr val="bg1"/>
                </a:solidFill>
                <a:latin typeface="Times New Roman" panose="02020603050405020304" pitchFamily="18" charset="0"/>
                <a:ea typeface="Calibri" panose="020F0502020204030204" pitchFamily="34" charset="0"/>
              </a:rPr>
              <a:t>‘where their worm does not die and the fire is not quenched.’  </a:t>
            </a:r>
            <a:r>
              <a:rPr lang="en-AU" sz="3200" b="1" baseline="30000" dirty="0">
                <a:solidFill>
                  <a:schemeClr val="bg1"/>
                </a:solidFill>
                <a:latin typeface="Times New Roman" panose="02020603050405020304" pitchFamily="18" charset="0"/>
                <a:ea typeface="Calibri" panose="020F0502020204030204" pitchFamily="34" charset="0"/>
              </a:rPr>
              <a:t>49 </a:t>
            </a:r>
            <a:r>
              <a:rPr lang="en-AU" sz="3200" dirty="0">
                <a:solidFill>
                  <a:schemeClr val="bg1"/>
                </a:solidFill>
                <a:latin typeface="Times New Roman" panose="02020603050405020304" pitchFamily="18" charset="0"/>
                <a:ea typeface="Calibri" panose="020F0502020204030204" pitchFamily="34" charset="0"/>
              </a:rPr>
              <a:t>For everyone will be salted with fire.  </a:t>
            </a:r>
            <a:r>
              <a:rPr lang="en-AU" sz="3200" b="1" baseline="30000" dirty="0">
                <a:solidFill>
                  <a:schemeClr val="bg1"/>
                </a:solidFill>
                <a:latin typeface="Times New Roman" panose="02020603050405020304" pitchFamily="18" charset="0"/>
                <a:ea typeface="Calibri" panose="020F0502020204030204" pitchFamily="34" charset="0"/>
              </a:rPr>
              <a:t>50 </a:t>
            </a:r>
            <a:r>
              <a:rPr lang="en-AU" sz="3200" dirty="0">
                <a:solidFill>
                  <a:schemeClr val="bg1"/>
                </a:solidFill>
                <a:latin typeface="Times New Roman" panose="02020603050405020304" pitchFamily="18" charset="0"/>
                <a:ea typeface="Calibri" panose="020F0502020204030204" pitchFamily="34" charset="0"/>
              </a:rPr>
              <a:t>Salt is good, but if the salt has lost its saltiness, how will you make it salty again?  Have salt in yourselves, and be at peace with one another.”</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882700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2713349"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Who is “us”?</a:t>
            </a:r>
            <a:endParaRPr lang="en-AU" sz="2000" b="1" dirty="0">
              <a:solidFill>
                <a:srgbClr val="FFFF00"/>
              </a:solidFill>
              <a:latin typeface="Times New Roman" charset="0"/>
              <a:ea typeface="Times New Roman" charset="0"/>
              <a:cs typeface="Times New Roman" charset="0"/>
            </a:endParaRPr>
          </a:p>
        </p:txBody>
      </p:sp>
      <p:sp>
        <p:nvSpPr>
          <p:cNvPr id="11" name="TextBox 10"/>
          <p:cNvSpPr txBox="1"/>
          <p:nvPr/>
        </p:nvSpPr>
        <p:spPr>
          <a:xfrm>
            <a:off x="27913" y="551797"/>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The Kingdom of God starts out small, and it grows.  </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We might not see it growing, but God is making it grow.</a:t>
            </a:r>
          </a:p>
        </p:txBody>
      </p:sp>
      <p:sp>
        <p:nvSpPr>
          <p:cNvPr id="2" name="Rectangle 1">
            <a:extLst>
              <a:ext uri="{FF2B5EF4-FFF2-40B4-BE49-F238E27FC236}">
                <a16:creationId xmlns:a16="http://schemas.microsoft.com/office/drawing/2014/main" id="{17D83A90-FD58-0947-8C6A-5FE2B4347871}"/>
              </a:ext>
            </a:extLst>
          </p:cNvPr>
          <p:cNvSpPr/>
          <p:nvPr/>
        </p:nvSpPr>
        <p:spPr>
          <a:xfrm>
            <a:off x="2267744" y="101048"/>
            <a:ext cx="6673790" cy="400110"/>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Christian church. Christ the head; disciples the members</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391A1F9C-33E4-DF43-B1C1-2CCB92DF576E}"/>
              </a:ext>
            </a:extLst>
          </p:cNvPr>
          <p:cNvSpPr/>
          <p:nvPr/>
        </p:nvSpPr>
        <p:spPr>
          <a:xfrm>
            <a:off x="27913" y="3505572"/>
            <a:ext cx="9008583" cy="707886"/>
          </a:xfrm>
          <a:prstGeom prst="rect">
            <a:avLst/>
          </a:prstGeom>
          <a:solidFill>
            <a:schemeClr val="bg1"/>
          </a:solidFill>
          <a:ln w="15875">
            <a:solidFill>
              <a:srgbClr val="FFFF00"/>
            </a:solidFill>
          </a:ln>
        </p:spPr>
        <p:txBody>
          <a:bodyPr wrap="square">
            <a:spAutoFit/>
          </a:bodyPr>
          <a:lstStyle/>
          <a:p>
            <a:pPr algn="ctr"/>
            <a:r>
              <a:rPr lang="en-AU"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if your hand causes you to sin, cut it off.  It is better for you to enter life crippled than with two hands to go to hell, to the unquenchable fire.</a:t>
            </a:r>
            <a:r>
              <a:rPr lang="en-AU" sz="2000" dirty="0">
                <a:solidFill>
                  <a:srgbClr val="FF0000"/>
                </a:solidFill>
                <a:latin typeface="Comic Sans MS" panose="030F0902030302020204" pitchFamily="66" charset="0"/>
              </a:rPr>
              <a:t> </a:t>
            </a:r>
            <a:endParaRPr lang="en-US" sz="2000" dirty="0">
              <a:solidFill>
                <a:srgbClr val="FF0000"/>
              </a:solidFill>
              <a:latin typeface="Comic Sans MS" panose="030F0902030302020204" pitchFamily="66"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20986" y="1216815"/>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Tempted to see “the church” as our own patch, and be suspicious of others</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church is much bigger than the disciples imagined</a:t>
            </a:r>
          </a:p>
        </p:txBody>
      </p:sp>
      <p:sp>
        <p:nvSpPr>
          <p:cNvPr id="13" name="Rectangle 12">
            <a:extLst>
              <a:ext uri="{FF2B5EF4-FFF2-40B4-BE49-F238E27FC236}">
                <a16:creationId xmlns:a16="http://schemas.microsoft.com/office/drawing/2014/main" id="{55A2335B-3517-2147-BD04-BD7EFFE08FFD}"/>
              </a:ext>
            </a:extLst>
          </p:cNvPr>
          <p:cNvSpPr/>
          <p:nvPr/>
        </p:nvSpPr>
        <p:spPr>
          <a:xfrm>
            <a:off x="724694" y="1929848"/>
            <a:ext cx="8311802" cy="707886"/>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Hyperbole – an over-the-top statement, not meant to be taken literally, but given to make a point.  </a:t>
            </a:r>
            <a:r>
              <a:rPr lang="en-AU" sz="2000"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From Jesus’ mouth: It is actually true</a:t>
            </a: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2" grpId="0" animBg="1"/>
      <p:bldP spid="5" grpId="0" animBg="1"/>
      <p:bldP spid="12" grpId="0" uiExpand="1" build="p"/>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776110"/>
          </a:xfrm>
          <a:prstGeom prst="rect">
            <a:avLst/>
          </a:prstGeom>
          <a:solidFill>
            <a:schemeClr val="bg1"/>
          </a:solidFill>
          <a:ln w="9525">
            <a:noFill/>
            <a:miter lim="800000"/>
            <a:headEnd/>
            <a:tailEnd/>
          </a:ln>
        </p:spPr>
        <p:txBody>
          <a:bodyPr wrap="square">
            <a:prstTxWarp prst="textNoShape">
              <a:avLst/>
            </a:prstTxWarp>
            <a:spAutoFit/>
          </a:bodyPr>
          <a:lstStyle/>
          <a:p>
            <a:pPr indent="152400">
              <a:lnSpc>
                <a:spcPct val="115000"/>
              </a:lnSpc>
              <a:spcAft>
                <a:spcPts val="0"/>
              </a:spcAft>
            </a:pPr>
            <a:r>
              <a:rPr lang="en-AU" sz="2000" b="1" baseline="30000" dirty="0">
                <a:latin typeface="Comic Sans MS" panose="030F0902030302020204" pitchFamily="66" charset="0"/>
                <a:ea typeface="Calibri" panose="020F0502020204030204" pitchFamily="34" charset="0"/>
              </a:rPr>
              <a:t>Mark 9:39</a:t>
            </a:r>
            <a:r>
              <a:rPr lang="en-AU" sz="2000" b="1" baseline="30000" dirty="0">
                <a:solidFill>
                  <a:srgbClr val="FF0000"/>
                </a:solidFill>
                <a:latin typeface="Comic Sans MS" panose="030F0902030302020204" pitchFamily="66" charset="0"/>
                <a:ea typeface="Calibri" panose="020F0502020204030204" pitchFamily="34" charset="0"/>
              </a:rPr>
              <a:t> </a:t>
            </a:r>
            <a:r>
              <a:rPr lang="en-AU" sz="2000" dirty="0">
                <a:solidFill>
                  <a:srgbClr val="FF0000"/>
                </a:solidFill>
                <a:latin typeface="Comic Sans MS" panose="030F0902030302020204" pitchFamily="66" charset="0"/>
                <a:ea typeface="Calibri" panose="020F0502020204030204" pitchFamily="34" charset="0"/>
              </a:rPr>
              <a:t>But Jesus said, “Do not stop him, for no one who does a mighty work in my name will be able soon afterward to speak evil of me. </a:t>
            </a:r>
            <a:endParaRPr lang="en-GB" sz="2000" dirty="0">
              <a:solidFill>
                <a:srgbClr val="FF0000"/>
              </a:solidFill>
              <a:effectLst/>
              <a:latin typeface="Comic Sans MS" panose="030F0902030302020204" pitchFamily="66" charset="0"/>
              <a:ea typeface="Times New Roman" charset="0"/>
              <a:cs typeface="Times New Roman" charset="0"/>
            </a:endParaRPr>
          </a:p>
        </p:txBody>
      </p:sp>
      <p:sp>
        <p:nvSpPr>
          <p:cNvPr id="2" name="Rectangle 1">
            <a:extLst>
              <a:ext uri="{FF2B5EF4-FFF2-40B4-BE49-F238E27FC236}">
                <a16:creationId xmlns:a16="http://schemas.microsoft.com/office/drawing/2014/main" id="{E21563FB-C2F1-824C-A50D-55337C0A0905}"/>
              </a:ext>
            </a:extLst>
          </p:cNvPr>
          <p:cNvSpPr/>
          <p:nvPr/>
        </p:nvSpPr>
        <p:spPr>
          <a:xfrm>
            <a:off x="35496" y="1287840"/>
            <a:ext cx="9073008" cy="1938992"/>
          </a:xfrm>
          <a:prstGeom prst="rect">
            <a:avLst/>
          </a:prstGeom>
          <a:solidFill>
            <a:schemeClr val="bg1"/>
          </a:solidFill>
        </p:spPr>
        <p:txBody>
          <a:bodyPr wrap="square">
            <a:spAutoFit/>
          </a:bodyPr>
          <a:lstStyle/>
          <a:p>
            <a:r>
              <a:rPr lang="en-US" sz="2000" b="1" baseline="30000" dirty="0">
                <a:latin typeface="Comic Sans MS" panose="030F0902030302020204" pitchFamily="66" charset="0"/>
                <a:ea typeface="Arial" panose="020B0604020202020204" pitchFamily="34" charset="0"/>
                <a:cs typeface="Times New Roman" panose="02020603050405020304" pitchFamily="18" charset="0"/>
              </a:rPr>
              <a:t>Matthew 7:21 </a:t>
            </a:r>
            <a:r>
              <a:rPr lang="en-US"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t>
            </a:r>
            <a:r>
              <a:rPr lang="en-US" sz="2000" b="1"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Not</a:t>
            </a:r>
            <a:r>
              <a:rPr lang="en-US"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everyone who says to me, ‘Lord, Lord,’ will enter the kingdom of heaven, but the one who does the will of my Father who is in heaven.</a:t>
            </a:r>
            <a:r>
              <a:rPr lang="en-US" sz="2000" dirty="0">
                <a:latin typeface="Comic Sans MS" panose="030F0902030302020204" pitchFamily="66" charset="0"/>
                <a:ea typeface="Arial" panose="020B0604020202020204" pitchFamily="34" charset="0"/>
                <a:cs typeface="Times New Roman" panose="02020603050405020304" pitchFamily="18" charset="0"/>
              </a:rPr>
              <a:t>  </a:t>
            </a:r>
            <a:r>
              <a:rPr lang="en-US" sz="2000" b="1" baseline="30000" dirty="0">
                <a:latin typeface="Comic Sans MS" panose="030F0902030302020204" pitchFamily="66" charset="0"/>
                <a:ea typeface="Arial" panose="020B0604020202020204" pitchFamily="34" charset="0"/>
                <a:cs typeface="Times New Roman" panose="02020603050405020304" pitchFamily="18" charset="0"/>
              </a:rPr>
              <a:t>22 </a:t>
            </a:r>
            <a:r>
              <a:rPr lang="en-US"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On that day </a:t>
            </a:r>
            <a:r>
              <a:rPr lang="en-US" sz="2000" b="1"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many</a:t>
            </a:r>
            <a:r>
              <a:rPr lang="en-US"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will say to me, ‘Lord, Lord, did we not prophesy in your name, </a:t>
            </a:r>
            <a:r>
              <a:rPr lang="en-US" sz="20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cast out demons in your name</a:t>
            </a:r>
            <a:r>
              <a:rPr lang="en-US"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a:t>
            </a:r>
            <a:r>
              <a:rPr lang="en-US" sz="20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do </a:t>
            </a:r>
            <a:r>
              <a:rPr lang="en-US" sz="2000" b="1"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many</a:t>
            </a:r>
            <a:r>
              <a:rPr lang="en-US" sz="20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mighty works in your name?’</a:t>
            </a:r>
            <a:r>
              <a:rPr lang="en-US" sz="2000" dirty="0">
                <a:latin typeface="Comic Sans MS" panose="030F0902030302020204" pitchFamily="66" charset="0"/>
                <a:ea typeface="Arial" panose="020B0604020202020204" pitchFamily="34" charset="0"/>
                <a:cs typeface="Times New Roman" panose="02020603050405020304" pitchFamily="18" charset="0"/>
              </a:rPr>
              <a:t>  </a:t>
            </a:r>
            <a:r>
              <a:rPr lang="en-US" sz="2000" b="1" baseline="30000" dirty="0">
                <a:latin typeface="Comic Sans MS" panose="030F0902030302020204" pitchFamily="66" charset="0"/>
                <a:ea typeface="Arial" panose="020B0604020202020204" pitchFamily="34" charset="0"/>
                <a:cs typeface="Times New Roman" panose="02020603050405020304" pitchFamily="18" charset="0"/>
              </a:rPr>
              <a:t>23 </a:t>
            </a:r>
            <a:r>
              <a:rPr lang="en-US"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then will I declare to them, ‘I never knew you; depart from me, </a:t>
            </a:r>
            <a:r>
              <a:rPr lang="en-US" sz="2000"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you workers of lawlessness</a:t>
            </a:r>
            <a:r>
              <a:rPr lang="en-US"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t>
            </a:r>
            <a:r>
              <a:rPr lang="en-AU" sz="2000" dirty="0"/>
              <a:t> </a:t>
            </a:r>
            <a:endParaRPr lang="en-US" sz="2000" dirty="0"/>
          </a:p>
        </p:txBody>
      </p:sp>
      <p:sp>
        <p:nvSpPr>
          <p:cNvPr id="3" name="Rectangle 2">
            <a:extLst>
              <a:ext uri="{FF2B5EF4-FFF2-40B4-BE49-F238E27FC236}">
                <a16:creationId xmlns:a16="http://schemas.microsoft.com/office/drawing/2014/main" id="{3156BC90-A18F-2444-96AD-EDF2D52ABA30}"/>
              </a:ext>
            </a:extLst>
          </p:cNvPr>
          <p:cNvSpPr/>
          <p:nvPr/>
        </p:nvSpPr>
        <p:spPr>
          <a:xfrm>
            <a:off x="1331640" y="3415396"/>
            <a:ext cx="6264696" cy="707886"/>
          </a:xfrm>
          <a:prstGeom prst="rect">
            <a:avLst/>
          </a:prstGeom>
        </p:spPr>
        <p:txBody>
          <a:bodyPr wrap="square">
            <a:spAutoFit/>
          </a:bodyPr>
          <a:lstStyle/>
          <a:p>
            <a:r>
              <a:rPr lang="en-AU" sz="2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Romans 14:“</a:t>
            </a:r>
            <a:r>
              <a:rPr lang="en-AU" sz="20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4</a:t>
            </a:r>
            <a:r>
              <a:rPr lang="en-AU" sz="2000"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a:t>
            </a:r>
            <a:r>
              <a:rPr lang="en-AU" sz="2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Who are you to judge someone else’s servant?  To his own master, he stands or falls”</a:t>
            </a:r>
            <a:r>
              <a:rPr lang="en-AU" sz="2000" dirty="0">
                <a:solidFill>
                  <a:schemeClr val="bg1"/>
                </a:solidFill>
                <a:latin typeface="Times New Roman" panose="02020603050405020304" pitchFamily="18" charset="0"/>
                <a:ea typeface="Arial" panose="020B0604020202020204" pitchFamily="34" charset="0"/>
              </a:rPr>
              <a:t>…</a:t>
            </a:r>
            <a:r>
              <a:rPr lang="en-AU" sz="2000" dirty="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230633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2713349"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Who is “us”?</a:t>
            </a:r>
            <a:endParaRPr lang="en-AU" sz="2000" b="1" dirty="0">
              <a:solidFill>
                <a:srgbClr val="FFFF00"/>
              </a:solidFill>
              <a:latin typeface="Times New Roman" charset="0"/>
              <a:ea typeface="Times New Roman" charset="0"/>
              <a:cs typeface="Times New Roman" charset="0"/>
            </a:endParaRPr>
          </a:p>
        </p:txBody>
      </p:sp>
      <p:sp>
        <p:nvSpPr>
          <p:cNvPr id="11" name="TextBox 10"/>
          <p:cNvSpPr txBox="1"/>
          <p:nvPr/>
        </p:nvSpPr>
        <p:spPr>
          <a:xfrm>
            <a:off x="27913" y="551797"/>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The Kingdom of God starts out small, and it grows.  </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We might not see it growing, but God is making it grow.</a:t>
            </a:r>
          </a:p>
        </p:txBody>
      </p:sp>
      <p:sp>
        <p:nvSpPr>
          <p:cNvPr id="2" name="Rectangle 1">
            <a:extLst>
              <a:ext uri="{FF2B5EF4-FFF2-40B4-BE49-F238E27FC236}">
                <a16:creationId xmlns:a16="http://schemas.microsoft.com/office/drawing/2014/main" id="{17D83A90-FD58-0947-8C6A-5FE2B4347871}"/>
              </a:ext>
            </a:extLst>
          </p:cNvPr>
          <p:cNvSpPr/>
          <p:nvPr/>
        </p:nvSpPr>
        <p:spPr>
          <a:xfrm>
            <a:off x="2267744" y="101048"/>
            <a:ext cx="6673790" cy="400110"/>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Christian church. Christ the head; disciples the members</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391A1F9C-33E4-DF43-B1C1-2CCB92DF576E}"/>
              </a:ext>
            </a:extLst>
          </p:cNvPr>
          <p:cNvSpPr/>
          <p:nvPr/>
        </p:nvSpPr>
        <p:spPr>
          <a:xfrm>
            <a:off x="13766" y="4165633"/>
            <a:ext cx="9008583" cy="1015663"/>
          </a:xfrm>
          <a:prstGeom prst="rect">
            <a:avLst/>
          </a:prstGeom>
          <a:solidFill>
            <a:schemeClr val="bg1"/>
          </a:solidFill>
          <a:ln w="15875">
            <a:solidFill>
              <a:srgbClr val="FFFF00"/>
            </a:solidFill>
          </a:ln>
        </p:spPr>
        <p:txBody>
          <a:bodyPr wrap="square">
            <a:spAutoFit/>
          </a:bodyPr>
          <a:lstStyle/>
          <a:p>
            <a:pPr algn="ctr"/>
            <a:r>
              <a:rPr lang="en-AU" sz="2000" b="1" baseline="30000" dirty="0">
                <a:latin typeface="Comic Sans MS" panose="030F0902030302020204" pitchFamily="66" charset="0"/>
                <a:ea typeface="Calibri" panose="020F0502020204030204" pitchFamily="34" charset="0"/>
              </a:rPr>
              <a:t>40 </a:t>
            </a:r>
            <a:r>
              <a:rPr lang="en-AU" sz="2000" dirty="0">
                <a:solidFill>
                  <a:srgbClr val="FF0000"/>
                </a:solidFill>
                <a:latin typeface="Comic Sans MS" panose="030F0902030302020204" pitchFamily="66" charset="0"/>
                <a:ea typeface="Calibri" panose="020F0502020204030204" pitchFamily="34" charset="0"/>
              </a:rPr>
              <a:t>For the one who is not against us is for us. </a:t>
            </a:r>
            <a:r>
              <a:rPr lang="en-AU" sz="2000" dirty="0">
                <a:latin typeface="Comic Sans MS" panose="030F0902030302020204" pitchFamily="66" charset="0"/>
                <a:ea typeface="Calibri" panose="020F0502020204030204" pitchFamily="34" charset="0"/>
              </a:rPr>
              <a:t> </a:t>
            </a:r>
            <a:r>
              <a:rPr lang="en-AU" sz="2000" b="1" baseline="30000" dirty="0">
                <a:latin typeface="Comic Sans MS" panose="030F0902030302020204" pitchFamily="66" charset="0"/>
                <a:ea typeface="Calibri" panose="020F0502020204030204" pitchFamily="34" charset="0"/>
              </a:rPr>
              <a:t>41 </a:t>
            </a:r>
            <a:r>
              <a:rPr lang="en-AU" sz="2000" dirty="0">
                <a:solidFill>
                  <a:srgbClr val="FF0000"/>
                </a:solidFill>
                <a:latin typeface="Comic Sans MS" panose="030F0902030302020204" pitchFamily="66" charset="0"/>
                <a:ea typeface="Calibri" panose="020F0502020204030204" pitchFamily="34" charset="0"/>
              </a:rPr>
              <a:t>For truly, I say to you, whoever gives you a cup of water to drink because you belong to Christ will by no means lose his reward.</a:t>
            </a:r>
            <a:endParaRPr lang="en-US" sz="2000" dirty="0">
              <a:solidFill>
                <a:srgbClr val="FF0000"/>
              </a:solidFill>
              <a:latin typeface="Comic Sans MS" panose="030F0902030302020204" pitchFamily="66"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20986" y="1216815"/>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Tempted to see “the church” as our own patch, and be suspicious of others</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church is much bigger than the disciples imagined</a:t>
            </a:r>
          </a:p>
        </p:txBody>
      </p:sp>
      <p:sp>
        <p:nvSpPr>
          <p:cNvPr id="13" name="Rectangle 12">
            <a:extLst>
              <a:ext uri="{FF2B5EF4-FFF2-40B4-BE49-F238E27FC236}">
                <a16:creationId xmlns:a16="http://schemas.microsoft.com/office/drawing/2014/main" id="{55A2335B-3517-2147-BD04-BD7EFFE08FFD}"/>
              </a:ext>
            </a:extLst>
          </p:cNvPr>
          <p:cNvSpPr/>
          <p:nvPr/>
        </p:nvSpPr>
        <p:spPr>
          <a:xfrm>
            <a:off x="724694" y="1929848"/>
            <a:ext cx="8311802" cy="707886"/>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Hyperbole – an over-the-top statement, not meant to be taken literally, but given to make a point.  </a:t>
            </a:r>
            <a:r>
              <a:rPr lang="en-AU" sz="2000"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From Jesus’ mouth: It is actually true</a:t>
            </a: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DF52769F-D6FA-594B-B268-E1A49F54F52E}"/>
              </a:ext>
            </a:extLst>
          </p:cNvPr>
          <p:cNvSpPr txBox="1"/>
          <p:nvPr/>
        </p:nvSpPr>
        <p:spPr>
          <a:xfrm>
            <a:off x="-521" y="2961447"/>
            <a:ext cx="9116087" cy="1092607"/>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Those who do mighty works in the Name of Jesus, are Brothers/Sisters in Christ</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Those who appear to be ‘for’ Jesus, are disciples of Jesus</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Those who are hospitable because you belong to Christ, also belong to Christ</a:t>
            </a:r>
          </a:p>
        </p:txBody>
      </p:sp>
      <p:sp>
        <p:nvSpPr>
          <p:cNvPr id="14" name="TextBox 13">
            <a:extLst>
              <a:ext uri="{FF2B5EF4-FFF2-40B4-BE49-F238E27FC236}">
                <a16:creationId xmlns:a16="http://schemas.microsoft.com/office/drawing/2014/main" id="{A80AE743-4848-184E-BD29-8A145969CF28}"/>
              </a:ext>
            </a:extLst>
          </p:cNvPr>
          <p:cNvSpPr txBox="1"/>
          <p:nvPr/>
        </p:nvSpPr>
        <p:spPr>
          <a:xfrm>
            <a:off x="13766" y="2632834"/>
            <a:ext cx="9116087" cy="400110"/>
          </a:xfrm>
          <a:prstGeom prst="rect">
            <a:avLst/>
          </a:prstGeom>
          <a:noFill/>
        </p:spPr>
        <p:txBody>
          <a:bodyPr wrap="square" rtlCol="0">
            <a:spAutoFit/>
          </a:bodyPr>
          <a:lstStyle/>
          <a:p>
            <a:pPr>
              <a:spcAft>
                <a:spcPts val="300"/>
              </a:spcAft>
            </a:pPr>
            <a:r>
              <a:rPr lang="en-AU" sz="2000" dirty="0">
                <a:solidFill>
                  <a:srgbClr val="FFFF00"/>
                </a:solidFill>
                <a:latin typeface="Times New Roman" charset="0"/>
                <a:ea typeface="Times New Roman" charset="0"/>
                <a:cs typeface="Times New Roman" charset="0"/>
              </a:rPr>
              <a:t>Unless there is evidence to the contrary, our default position should be:</a:t>
            </a:r>
          </a:p>
        </p:txBody>
      </p:sp>
    </p:spTree>
    <p:extLst>
      <p:ext uri="{BB962C8B-B14F-4D97-AF65-F5344CB8AC3E}">
        <p14:creationId xmlns:p14="http://schemas.microsoft.com/office/powerpoint/2010/main" val="61637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2713349"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Who is “us”?</a:t>
            </a:r>
            <a:endParaRPr lang="en-AU" sz="2000" b="1" dirty="0">
              <a:solidFill>
                <a:srgbClr val="FFFF00"/>
              </a:solidFill>
              <a:latin typeface="Times New Roman" charset="0"/>
              <a:ea typeface="Times New Roman" charset="0"/>
              <a:cs typeface="Times New Roman" charset="0"/>
            </a:endParaRPr>
          </a:p>
        </p:txBody>
      </p:sp>
      <p:sp>
        <p:nvSpPr>
          <p:cNvPr id="11" name="TextBox 10"/>
          <p:cNvSpPr txBox="1"/>
          <p:nvPr/>
        </p:nvSpPr>
        <p:spPr>
          <a:xfrm>
            <a:off x="27913" y="451718"/>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The Kingdom of God starts out small, and it grows.  </a:t>
            </a:r>
          </a:p>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We might not see it growing, but God is making it grow.</a:t>
            </a:r>
          </a:p>
        </p:txBody>
      </p:sp>
      <p:sp>
        <p:nvSpPr>
          <p:cNvPr id="2" name="Rectangle 1">
            <a:extLst>
              <a:ext uri="{FF2B5EF4-FFF2-40B4-BE49-F238E27FC236}">
                <a16:creationId xmlns:a16="http://schemas.microsoft.com/office/drawing/2014/main" id="{17D83A90-FD58-0947-8C6A-5FE2B4347871}"/>
              </a:ext>
            </a:extLst>
          </p:cNvPr>
          <p:cNvSpPr/>
          <p:nvPr/>
        </p:nvSpPr>
        <p:spPr>
          <a:xfrm>
            <a:off x="2267744" y="101048"/>
            <a:ext cx="6673790" cy="400110"/>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Christian church. Christ the head; disciples the members</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27913" y="1127701"/>
            <a:ext cx="9116087"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Tempted to see “the church” as our own patch, and be suspicious of others</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church is much bigger than the disciples imagined</a:t>
            </a:r>
          </a:p>
        </p:txBody>
      </p:sp>
      <p:sp>
        <p:nvSpPr>
          <p:cNvPr id="14" name="TextBox 13">
            <a:extLst>
              <a:ext uri="{FF2B5EF4-FFF2-40B4-BE49-F238E27FC236}">
                <a16:creationId xmlns:a16="http://schemas.microsoft.com/office/drawing/2014/main" id="{A80AE743-4848-184E-BD29-8A145969CF28}"/>
              </a:ext>
            </a:extLst>
          </p:cNvPr>
          <p:cNvSpPr txBox="1"/>
          <p:nvPr/>
        </p:nvSpPr>
        <p:spPr>
          <a:xfrm>
            <a:off x="395536" y="1921396"/>
            <a:ext cx="8023770" cy="830997"/>
          </a:xfrm>
          <a:prstGeom prst="rect">
            <a:avLst/>
          </a:prstGeom>
          <a:noFill/>
          <a:ln w="15875">
            <a:solidFill>
              <a:srgbClr val="FFFF00"/>
            </a:solidFill>
          </a:ln>
        </p:spPr>
        <p:txBody>
          <a:bodyPr wrap="square" rtlCol="0">
            <a:spAutoFit/>
          </a:bodyPr>
          <a:lstStyle/>
          <a:p>
            <a:pPr>
              <a:spcAft>
                <a:spcPts val="300"/>
              </a:spcAft>
            </a:pPr>
            <a:r>
              <a:rPr lang="en-AU" sz="2400" dirty="0">
                <a:solidFill>
                  <a:srgbClr val="FFFF00"/>
                </a:solidFill>
                <a:latin typeface="Times New Roman" charset="0"/>
                <a:ea typeface="Times New Roman" charset="0"/>
                <a:cs typeface="Times New Roman" charset="0"/>
              </a:rPr>
              <a:t>When a person expresses faith in the Lord Jesus Christ (in word and action), recognise them as a brother or sister in Christ</a:t>
            </a:r>
          </a:p>
        </p:txBody>
      </p:sp>
      <p:sp>
        <p:nvSpPr>
          <p:cNvPr id="3" name="TextBox 2">
            <a:extLst>
              <a:ext uri="{FF2B5EF4-FFF2-40B4-BE49-F238E27FC236}">
                <a16:creationId xmlns:a16="http://schemas.microsoft.com/office/drawing/2014/main" id="{0828D09F-EEE0-F54A-941F-5415AEBD2DA9}"/>
              </a:ext>
            </a:extLst>
          </p:cNvPr>
          <p:cNvSpPr txBox="1"/>
          <p:nvPr/>
        </p:nvSpPr>
        <p:spPr>
          <a:xfrm>
            <a:off x="-4883" y="2846065"/>
            <a:ext cx="1489213" cy="369332"/>
          </a:xfrm>
          <a:prstGeom prst="rect">
            <a:avLst/>
          </a:prstGeom>
          <a:noFill/>
        </p:spPr>
        <p:txBody>
          <a:bodyPr wrap="square" rtlCol="0">
            <a:spAutoFit/>
          </a:bodyPr>
          <a:lstStyle/>
          <a:p>
            <a:r>
              <a:rPr lang="en-US" dirty="0">
                <a:solidFill>
                  <a:schemeClr val="bg1"/>
                </a:solidFill>
              </a:rPr>
              <a:t>Boundaries:</a:t>
            </a:r>
          </a:p>
        </p:txBody>
      </p:sp>
      <p:sp>
        <p:nvSpPr>
          <p:cNvPr id="15" name="TextBox 14">
            <a:extLst>
              <a:ext uri="{FF2B5EF4-FFF2-40B4-BE49-F238E27FC236}">
                <a16:creationId xmlns:a16="http://schemas.microsoft.com/office/drawing/2014/main" id="{3399BA9B-A16B-8F4C-89A4-EB33EA033D49}"/>
              </a:ext>
            </a:extLst>
          </p:cNvPr>
          <p:cNvSpPr txBox="1"/>
          <p:nvPr/>
        </p:nvSpPr>
        <p:spPr>
          <a:xfrm>
            <a:off x="130458" y="3198882"/>
            <a:ext cx="9013541" cy="369332"/>
          </a:xfrm>
          <a:prstGeom prst="rect">
            <a:avLst/>
          </a:prstGeom>
          <a:noFill/>
        </p:spPr>
        <p:txBody>
          <a:bodyPr wrap="square" rtlCol="0">
            <a:spAutoFit/>
          </a:bodyPr>
          <a:lstStyle/>
          <a:p>
            <a:pPr marL="342900" indent="-342900">
              <a:buFont typeface="+mj-lt"/>
              <a:buAutoNum type="arabicPeriod"/>
            </a:pPr>
            <a:r>
              <a:rPr lang="en-US" dirty="0">
                <a:solidFill>
                  <a:schemeClr val="bg1"/>
                </a:solidFill>
              </a:rPr>
              <a:t>“In the Name of Jesus” not just about words.  About following in His will.</a:t>
            </a:r>
          </a:p>
        </p:txBody>
      </p:sp>
    </p:spTree>
    <p:extLst>
      <p:ext uri="{BB962C8B-B14F-4D97-AF65-F5344CB8AC3E}">
        <p14:creationId xmlns:p14="http://schemas.microsoft.com/office/powerpoint/2010/main" val="304527309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71855</TotalTime>
  <Words>644</Words>
  <Application>Microsoft Macintosh PowerPoint</Application>
  <PresentationFormat>On-screen Show (16:10)</PresentationFormat>
  <Paragraphs>60</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1377</cp:revision>
  <cp:lastPrinted>2019-05-03T08:39:07Z</cp:lastPrinted>
  <dcterms:created xsi:type="dcterms:W3CDTF">2016-11-04T06:28:01Z</dcterms:created>
  <dcterms:modified xsi:type="dcterms:W3CDTF">2019-05-03T08:39:12Z</dcterms:modified>
</cp:coreProperties>
</file>